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0" r:id="rId5"/>
    <p:sldId id="258" r:id="rId6"/>
  </p:sldIdLst>
  <p:sldSz cx="7559675" cy="10691813"/>
  <p:notesSz cx="7104063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1B59"/>
    <a:srgbClr val="4C216D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72" autoAdjust="0"/>
  </p:normalViewPr>
  <p:slideViewPr>
    <p:cSldViewPr snapToGrid="0">
      <p:cViewPr>
        <p:scale>
          <a:sx n="80" d="100"/>
          <a:sy n="80" d="100"/>
        </p:scale>
        <p:origin x="1524" y="-2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556C8-E0C2-4D2D-AB34-53664382B219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427A-E949-4641-905F-9CDD90333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66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556C8-E0C2-4D2D-AB34-53664382B219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427A-E949-4641-905F-9CDD90333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037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556C8-E0C2-4D2D-AB34-53664382B219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427A-E949-4641-905F-9CDD90333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136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556C8-E0C2-4D2D-AB34-53664382B219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427A-E949-4641-905F-9CDD90333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671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556C8-E0C2-4D2D-AB34-53664382B219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427A-E949-4641-905F-9CDD90333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059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556C8-E0C2-4D2D-AB34-53664382B219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427A-E949-4641-905F-9CDD90333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3024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556C8-E0C2-4D2D-AB34-53664382B219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427A-E949-4641-905F-9CDD90333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221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556C8-E0C2-4D2D-AB34-53664382B219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427A-E949-4641-905F-9CDD90333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0225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556C8-E0C2-4D2D-AB34-53664382B219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427A-E949-4641-905F-9CDD90333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4447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556C8-E0C2-4D2D-AB34-53664382B219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427A-E949-4641-905F-9CDD90333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7498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556C8-E0C2-4D2D-AB34-53664382B219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427A-E949-4641-905F-9CDD90333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498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556C8-E0C2-4D2D-AB34-53664382B219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0427A-E949-4641-905F-9CDD90333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01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1712233" y="2340601"/>
            <a:ext cx="4164692" cy="8612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ts val="1050"/>
              </a:lnSpc>
            </a:pPr>
            <a:r>
              <a:rPr lang="it-IT" altLang="ja-JP" sz="2800" b="1" i="1" dirty="0">
                <a:solidFill>
                  <a:srgbClr val="3E1B59"/>
                </a:solidFill>
                <a:latin typeface="Monotype Corsiva" panose="03010101010201010101" pitchFamily="66" charset="0"/>
                <a:ea typeface="ＭＳ 明朝" panose="02020609040205080304" pitchFamily="17" charset="-128"/>
                <a:cs typeface="Times New Roman" panose="02020603050405020304" pitchFamily="18" charset="0"/>
              </a:rPr>
              <a:t>Wine</a:t>
            </a:r>
            <a:r>
              <a:rPr lang="en-US" altLang="ja-JP" sz="2800" b="1" i="1" dirty="0">
                <a:solidFill>
                  <a:srgbClr val="3E1B59"/>
                </a:solidFill>
                <a:latin typeface="Monotype Corsiva" panose="03010101010201010101" pitchFamily="66" charset="0"/>
                <a:ea typeface="ＭＳ 明朝" panose="02020609040205080304" pitchFamily="17" charset="-128"/>
                <a:cs typeface="Times New Roman" panose="02020603050405020304" pitchFamily="18" charset="0"/>
              </a:rPr>
              <a:t>maker’s</a:t>
            </a:r>
            <a:r>
              <a:rPr lang="it-IT" altLang="ja-JP" sz="2800" b="1" i="1" dirty="0">
                <a:solidFill>
                  <a:srgbClr val="3E1B59"/>
                </a:solidFill>
                <a:latin typeface="Monotype Corsiva" panose="03010101010201010101" pitchFamily="66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Dinner</a:t>
            </a:r>
            <a:endParaRPr lang="ja-JP" altLang="ja-JP" sz="2800" dirty="0">
              <a:solidFill>
                <a:srgbClr val="3E1B59"/>
              </a:solidFill>
              <a:latin typeface="Calibri" panose="020F050202020403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</a:pPr>
            <a:r>
              <a:rPr lang="it-IT" altLang="ja-JP" sz="1050" i="1" dirty="0">
                <a:solidFill>
                  <a:srgbClr val="3E1B59"/>
                </a:solidFill>
                <a:latin typeface="Monotype Corsiva" panose="03010101010201010101" pitchFamily="66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1050" dirty="0">
              <a:solidFill>
                <a:srgbClr val="3E1B59"/>
              </a:solidFill>
              <a:latin typeface="Calibri" panose="020F050202020403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en-US" altLang="ja-JP" sz="120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Chef </a:t>
            </a:r>
            <a:r>
              <a:rPr lang="ja-JP" altLang="en-US" sz="120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1200" i="1" dirty="0" err="1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KazuroTakanashi`s</a:t>
            </a:r>
            <a:r>
              <a:rPr lang="en-US" altLang="ja-JP" sz="120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Menu paired with </a:t>
            </a:r>
            <a:r>
              <a:rPr lang="en-US" altLang="ja-JP" sz="1200" i="1" dirty="0" err="1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Occi</a:t>
            </a:r>
            <a:r>
              <a:rPr lang="en-US" altLang="ja-JP" sz="120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Gabi wine</a:t>
            </a:r>
            <a:r>
              <a:rPr lang="ja-JP" altLang="en-US" sz="120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endParaRPr lang="en-US" altLang="ja-JP" sz="1200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00"/>
              </a:lnSpc>
              <a:spcAft>
                <a:spcPts val="0"/>
              </a:spcAft>
            </a:pPr>
            <a:endParaRPr lang="en-US" altLang="ja-JP" sz="1200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en-US" altLang="ja-JP" sz="120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September</a:t>
            </a:r>
            <a:r>
              <a:rPr lang="ja-JP" altLang="en-US" sz="120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120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2021 Edition – Shrimp &amp; Scallop Theme</a:t>
            </a:r>
            <a:endParaRPr lang="ja-JP" altLang="ja-JP" sz="1200" dirty="0">
              <a:solidFill>
                <a:srgbClr val="3E1B59"/>
              </a:solidFill>
              <a:latin typeface="Calibri" panose="020F050202020403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it-IT" altLang="ja-JP" sz="1050" i="1" dirty="0">
                <a:solidFill>
                  <a:srgbClr val="3E1B59"/>
                </a:solidFill>
                <a:latin typeface="Monotype Corsiva" panose="03010101010201010101" pitchFamily="66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en-US" altLang="ja-JP" sz="1050" dirty="0">
              <a:solidFill>
                <a:srgbClr val="3E1B59"/>
              </a:solidFill>
              <a:latin typeface="Calibri" panose="020F050202020403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00"/>
              </a:lnSpc>
              <a:spcAft>
                <a:spcPts val="0"/>
              </a:spcAft>
            </a:pPr>
            <a:endParaRPr lang="ja-JP" altLang="ja-JP" sz="1200" dirty="0">
              <a:solidFill>
                <a:srgbClr val="3E1B59"/>
              </a:solidFill>
              <a:latin typeface="Calibri" panose="020F050202020403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00"/>
              </a:lnSpc>
            </a:pPr>
            <a:r>
              <a:rPr lang="en-US" altLang="ja-JP" sz="1200" b="1" i="1" dirty="0">
                <a:solidFill>
                  <a:srgbClr val="3E1B59"/>
                </a:solidFill>
                <a:latin typeface="Monotype Corsiva" panose="03010101010201010101" pitchFamily="66" charset="0"/>
                <a:ea typeface="ＭＳ 明朝" panose="02020609040205080304" pitchFamily="17" charset="-128"/>
                <a:cs typeface="Times New Roman" panose="02020603050405020304" pitchFamily="18" charset="0"/>
              </a:rPr>
              <a:t>Menu</a:t>
            </a:r>
            <a:endParaRPr lang="en-US" altLang="ja-JP" sz="1200" dirty="0">
              <a:solidFill>
                <a:srgbClr val="3E1B59"/>
              </a:solidFill>
              <a:latin typeface="Calibri" panose="020F050202020403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00"/>
              </a:lnSpc>
              <a:spcAft>
                <a:spcPts val="0"/>
              </a:spcAft>
            </a:pPr>
            <a:endParaRPr lang="en-US" altLang="ja-JP" sz="1050" dirty="0">
              <a:solidFill>
                <a:srgbClr val="3E1B59"/>
              </a:solidFill>
              <a:latin typeface="Calibri" panose="020F050202020403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</a:pPr>
            <a:endParaRPr lang="en-US" altLang="ja-JP" sz="1050" dirty="0">
              <a:solidFill>
                <a:srgbClr val="3E1B59"/>
              </a:solidFill>
              <a:latin typeface="Calibri" panose="020F050202020403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algn="ctr">
              <a:lnSpc>
                <a:spcPts val="1050"/>
              </a:lnSpc>
            </a:pPr>
            <a:endParaRPr lang="en-US" altLang="ja-JP" sz="1050" b="1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algn="ctr">
              <a:lnSpc>
                <a:spcPts val="1050"/>
              </a:lnSpc>
            </a:pPr>
            <a:endParaRPr lang="en-US" altLang="ja-JP" sz="1050" b="1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algn="ctr">
              <a:lnSpc>
                <a:spcPts val="1050"/>
              </a:lnSpc>
            </a:pPr>
            <a:r>
              <a:rPr lang="ja-JP" altLang="en-US" sz="1050" b="1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一口前菜</a:t>
            </a:r>
            <a:endParaRPr lang="en-US" altLang="ja-JP" sz="1050" b="1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algn="ctr">
              <a:lnSpc>
                <a:spcPts val="1050"/>
              </a:lnSpc>
            </a:pPr>
            <a:endParaRPr lang="en-US" altLang="ja-JP" sz="1050" b="1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algn="ctr">
              <a:lnSpc>
                <a:spcPts val="1050"/>
              </a:lnSpc>
            </a:pPr>
            <a:r>
              <a:rPr lang="ja-JP" altLang="en-US" sz="1050" b="1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帆</a:t>
            </a:r>
            <a:r>
              <a:rPr lang="ja-JP" altLang="en-US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立テリーヌ </a:t>
            </a:r>
            <a:r>
              <a:rPr lang="en-US" altLang="ja-JP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/ </a:t>
            </a:r>
            <a:r>
              <a:rPr lang="ja-JP" altLang="en-US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北海シマエビピクルス 黄身和え</a:t>
            </a:r>
            <a:endParaRPr lang="en-US" altLang="ja-JP" sz="1050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algn="ctr">
              <a:lnSpc>
                <a:spcPts val="1050"/>
              </a:lnSpc>
            </a:pPr>
            <a:endParaRPr lang="en-US" altLang="ja-JP" sz="1050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</a:pPr>
            <a:r>
              <a:rPr lang="ja-JP" altLang="en-US" sz="1050" b="1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前菜</a:t>
            </a:r>
            <a:endParaRPr lang="en-US" altLang="ja-JP" sz="1050" b="1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</a:pPr>
            <a:endParaRPr lang="en-US" altLang="ja-JP" sz="1050" b="1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</a:pPr>
            <a:r>
              <a:rPr lang="ja-JP" altLang="en-US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クリームチーズのロールサラダ </a:t>
            </a:r>
            <a:r>
              <a:rPr lang="en-US" altLang="ja-JP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/ </a:t>
            </a:r>
            <a:r>
              <a:rPr lang="ja-JP" altLang="en-US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北海シマエビ  </a:t>
            </a:r>
            <a:r>
              <a:rPr lang="en-US" altLang="ja-JP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/ </a:t>
            </a:r>
            <a:r>
              <a:rPr lang="ja-JP" altLang="en-US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帆立</a:t>
            </a:r>
            <a:endParaRPr lang="en-US" altLang="ja-JP" sz="1050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</a:pPr>
            <a:r>
              <a:rPr lang="ja-JP" altLang="en-US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塩水ウニゼリー寄せソース</a:t>
            </a:r>
            <a:endParaRPr lang="en-US" altLang="ja-JP" sz="1050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algn="ctr">
              <a:lnSpc>
                <a:spcPts val="1050"/>
              </a:lnSpc>
            </a:pPr>
            <a:endParaRPr lang="en-US" altLang="ja-JP" sz="1050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algn="ctr">
              <a:lnSpc>
                <a:spcPts val="1050"/>
              </a:lnSpc>
            </a:pPr>
            <a:endParaRPr lang="en-US" altLang="ja-JP" sz="1050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algn="ctr">
              <a:lnSpc>
                <a:spcPts val="1050"/>
              </a:lnSpc>
            </a:pPr>
            <a:endParaRPr lang="en-US" altLang="ja-JP" sz="1050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  <a:tabLst>
                <a:tab pos="3322955" algn="ctr"/>
                <a:tab pos="6099810" algn="l"/>
              </a:tabLst>
            </a:pPr>
            <a:r>
              <a:rPr lang="ja-JP" altLang="en-US" sz="1050" b="1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お造り</a:t>
            </a:r>
            <a:endParaRPr lang="en-US" altLang="ja-JP" sz="1050" b="1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  <a:tabLst>
                <a:tab pos="3322955" algn="ctr"/>
                <a:tab pos="6099810" algn="l"/>
              </a:tabLst>
            </a:pPr>
            <a:endParaRPr lang="en-US" altLang="ja-JP" sz="1050" b="1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  <a:tabLst>
                <a:tab pos="3322955" algn="ctr"/>
                <a:tab pos="6099810" algn="l"/>
              </a:tabLst>
            </a:pPr>
            <a:r>
              <a:rPr lang="ja-JP" altLang="en-US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あいなめ昆布〆 </a:t>
            </a:r>
            <a:r>
              <a:rPr lang="en-US" altLang="ja-JP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/ </a:t>
            </a:r>
            <a:r>
              <a:rPr lang="ja-JP" altLang="en-US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牡丹海老 </a:t>
            </a:r>
            <a:r>
              <a:rPr lang="en-US" altLang="ja-JP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/ </a:t>
            </a:r>
            <a:r>
              <a:rPr lang="ja-JP" altLang="en-US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活帆立</a:t>
            </a:r>
            <a:endParaRPr lang="en-US" altLang="ja-JP" sz="1050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  <a:tabLst>
                <a:tab pos="3322955" algn="ctr"/>
                <a:tab pos="6099810" algn="l"/>
              </a:tabLst>
            </a:pPr>
            <a:endParaRPr lang="en-US" altLang="ja-JP" sz="1050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  <a:tabLst>
                <a:tab pos="3322955" algn="ctr"/>
                <a:tab pos="6099810" algn="l"/>
              </a:tabLst>
            </a:pPr>
            <a:endParaRPr lang="en-US" altLang="ja-JP" sz="1050" b="1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  <a:tabLst>
                <a:tab pos="3322955" algn="ctr"/>
                <a:tab pos="6099810" algn="l"/>
              </a:tabLst>
            </a:pPr>
            <a:endParaRPr lang="en-US" altLang="ja-JP" sz="1050" b="1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  <a:tabLst>
                <a:tab pos="3322955" algn="ctr"/>
                <a:tab pos="6099810" algn="l"/>
              </a:tabLst>
            </a:pPr>
            <a:r>
              <a:rPr lang="ja-JP" altLang="en-US" sz="1050" b="1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焼き物</a:t>
            </a:r>
            <a:endParaRPr lang="en-US" altLang="ja-JP" sz="1050" b="1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  <a:tabLst>
                <a:tab pos="3322955" algn="ctr"/>
                <a:tab pos="6099810" algn="l"/>
              </a:tabLst>
            </a:pPr>
            <a:endParaRPr lang="en-US" altLang="ja-JP" sz="1050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  <a:tabLst>
                <a:tab pos="3322955" algn="ctr"/>
                <a:tab pos="6099810" algn="l"/>
              </a:tabLst>
            </a:pPr>
            <a:r>
              <a:rPr lang="ja-JP" altLang="en-US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道東きんきの自家製一夜干し焼き</a:t>
            </a:r>
            <a:endParaRPr lang="en-US" altLang="ja-JP" sz="1050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lnSpc>
                <a:spcPts val="1050"/>
              </a:lnSpc>
              <a:spcAft>
                <a:spcPts val="0"/>
              </a:spcAft>
            </a:pPr>
            <a:endParaRPr lang="en-US" altLang="ja-JP" sz="1200" dirty="0">
              <a:solidFill>
                <a:srgbClr val="3E1B59"/>
              </a:solidFill>
              <a:latin typeface="Calibri" panose="020F050202020403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</a:pPr>
            <a:endParaRPr lang="en-US" altLang="ja-JP" sz="1050" b="1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</a:pPr>
            <a:endParaRPr lang="en-US" altLang="ja-JP" sz="1050" b="1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</a:pPr>
            <a:r>
              <a:rPr lang="ja-JP" altLang="en-US" sz="1050" b="1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温物</a:t>
            </a:r>
            <a:endParaRPr lang="en-US" altLang="ja-JP" sz="1050" b="1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</a:pPr>
            <a:endParaRPr lang="en-US" altLang="ja-JP" sz="1050" b="1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</a:pPr>
            <a:r>
              <a:rPr lang="ja-JP" altLang="en-US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海鮮塩麹鍋</a:t>
            </a:r>
            <a:endParaRPr lang="en-US" altLang="ja-JP" sz="1050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</a:pPr>
            <a:endParaRPr lang="en-US" altLang="ja-JP" sz="1050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</a:pPr>
            <a:endParaRPr lang="en-US" altLang="ja-JP" sz="1050" b="1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</a:pPr>
            <a:endParaRPr lang="en-US" altLang="ja-JP" sz="1050" b="1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</a:pPr>
            <a:r>
              <a:rPr lang="ja-JP" altLang="en-US" sz="1050" b="1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お食事</a:t>
            </a:r>
            <a:endParaRPr lang="en-US" altLang="ja-JP" sz="1050" b="1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</a:pPr>
            <a:endParaRPr lang="en-US" altLang="ja-JP" sz="1050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</a:pPr>
            <a:r>
              <a:rPr lang="ja-JP" altLang="en-US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白ワイン酢飯 </a:t>
            </a:r>
            <a:r>
              <a:rPr lang="en-US" altLang="ja-JP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/ </a:t>
            </a:r>
            <a:r>
              <a:rPr lang="ja-JP" altLang="en-US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鮨</a:t>
            </a:r>
            <a:r>
              <a:rPr lang="en-US" altLang="ja-JP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5</a:t>
            </a:r>
            <a:r>
              <a:rPr lang="ja-JP" altLang="en-US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貫 </a:t>
            </a:r>
            <a:r>
              <a:rPr lang="en-US" altLang="ja-JP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/ </a:t>
            </a:r>
            <a:r>
              <a:rPr lang="ja-JP" altLang="en-US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海老天ロール</a:t>
            </a:r>
            <a:endParaRPr lang="en-US" altLang="ja-JP" sz="1050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</a:pPr>
            <a:endParaRPr lang="en-US" altLang="ja-JP" sz="1050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</a:pPr>
            <a:endParaRPr lang="en-US" altLang="ja-JP" sz="1050" b="1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</a:pPr>
            <a:endParaRPr lang="en-US" altLang="ja-JP" sz="1050" b="1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</a:pPr>
            <a:r>
              <a:rPr lang="ja-JP" altLang="en-US" sz="1050" b="1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お椀</a:t>
            </a:r>
            <a:endParaRPr lang="en-US" altLang="ja-JP" sz="1050" b="1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</a:pPr>
            <a:endParaRPr lang="en-US" altLang="ja-JP" sz="1050" b="1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</a:pPr>
            <a:r>
              <a:rPr lang="ja-JP" altLang="en-US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白貝の吸い物</a:t>
            </a:r>
            <a:endParaRPr lang="en-US" altLang="ja-JP" sz="1200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</a:pPr>
            <a:r>
              <a:rPr lang="en-US" altLang="ja-JP" sz="120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ts val="1050"/>
              </a:lnSpc>
              <a:spcAft>
                <a:spcPts val="0"/>
              </a:spcAft>
            </a:pPr>
            <a:endParaRPr lang="en-US" altLang="ja-JP" sz="1050" b="1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</a:pPr>
            <a:r>
              <a:rPr lang="ja-JP" altLang="en-US" sz="1050" b="1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水菓子</a:t>
            </a:r>
            <a:endParaRPr lang="en-US" altLang="ja-JP" sz="1050" b="1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</a:pPr>
            <a:endParaRPr lang="ja-JP" altLang="en-US" sz="1050" b="1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</a:pPr>
            <a:r>
              <a:rPr lang="ja-JP" altLang="en-US" sz="1050" i="1" dirty="0">
                <a:solidFill>
                  <a:srgbClr val="3E1B59"/>
                </a:solidFill>
                <a:latin typeface="Calibri" panose="020F0502020204030204" pitchFamily="34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赤肉メロン </a:t>
            </a:r>
            <a:r>
              <a:rPr lang="en-US" altLang="ja-JP" sz="1050" i="1" dirty="0">
                <a:solidFill>
                  <a:srgbClr val="3E1B59"/>
                </a:solidFill>
                <a:latin typeface="Calibri" panose="020F0502020204030204" pitchFamily="34" charset="0"/>
                <a:ea typeface="ＭＳ 明朝" panose="02020609040205080304" pitchFamily="17" charset="-128"/>
                <a:cs typeface="Times New Roman" panose="02020603050405020304" pitchFamily="18" charset="0"/>
              </a:rPr>
              <a:t>/ </a:t>
            </a:r>
            <a:r>
              <a:rPr lang="ja-JP" altLang="en-US" sz="1050" i="1" dirty="0">
                <a:solidFill>
                  <a:srgbClr val="3E1B59"/>
                </a:solidFill>
                <a:latin typeface="Calibri" panose="020F0502020204030204" pitchFamily="34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ワインゼリー寄せ</a:t>
            </a:r>
            <a:endParaRPr lang="en-US" altLang="ja-JP" sz="1050" i="1" dirty="0">
              <a:solidFill>
                <a:srgbClr val="3E1B59"/>
              </a:solidFill>
              <a:latin typeface="Calibri" panose="020F050202020403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</a:pPr>
            <a:endParaRPr lang="en-US" altLang="ja-JP" sz="1050" i="1" dirty="0">
              <a:solidFill>
                <a:srgbClr val="3E1B59"/>
              </a:solidFill>
              <a:latin typeface="Calibri" panose="020F050202020403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</a:pPr>
            <a:endParaRPr lang="en-US" altLang="ja-JP" sz="1050" b="1" i="1" dirty="0">
              <a:solidFill>
                <a:srgbClr val="3E1B59"/>
              </a:solidFill>
              <a:latin typeface="Calibri" panose="020F050202020403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</a:pPr>
            <a:endParaRPr lang="en-US" altLang="ja-JP" sz="1050" b="1" i="1" dirty="0">
              <a:solidFill>
                <a:srgbClr val="3E1B59"/>
              </a:solidFill>
              <a:latin typeface="Calibri" panose="020F050202020403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</a:pPr>
            <a:r>
              <a:rPr lang="ja-JP" altLang="en-US" sz="1050" i="1" dirty="0">
                <a:solidFill>
                  <a:srgbClr val="3E1B59"/>
                </a:solidFill>
                <a:latin typeface="Calibri" panose="020F0502020204030204" pitchFamily="34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コーヒー、紅茶</a:t>
            </a:r>
            <a:endParaRPr lang="ja-JP" altLang="ja-JP" sz="1050" i="1" dirty="0">
              <a:solidFill>
                <a:srgbClr val="3E1B59"/>
              </a:solidFill>
              <a:latin typeface="Calibri" panose="020F050202020403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</a:pPr>
            <a:endParaRPr lang="en-US" altLang="ja-JP" sz="1200" b="1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</a:pPr>
            <a:endParaRPr lang="ja-JP" altLang="ja-JP" sz="1200" dirty="0">
              <a:solidFill>
                <a:srgbClr val="3E1B59"/>
              </a:solidFill>
              <a:effectLst/>
              <a:latin typeface="Calibri" panose="020F050202020403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4819" y="743027"/>
            <a:ext cx="1147666" cy="917336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2444" y="641034"/>
            <a:ext cx="1121321" cy="1121321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-2948410" y="1014463"/>
            <a:ext cx="3778250" cy="37446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ts val="1050"/>
              </a:lnSpc>
            </a:pPr>
            <a:endParaRPr lang="en-US" altLang="ja-JP" sz="1200" i="1" dirty="0">
              <a:solidFill>
                <a:srgbClr val="70AD47">
                  <a:lumMod val="50000"/>
                </a:srgbClr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algn="ctr">
              <a:lnSpc>
                <a:spcPts val="1050"/>
              </a:lnSpc>
            </a:pPr>
            <a:r>
              <a:rPr lang="en-US" altLang="ja-JP" sz="1200" b="1" i="1" dirty="0" err="1">
                <a:solidFill>
                  <a:srgbClr val="ED7D31">
                    <a:lumMod val="75000"/>
                  </a:srgbClr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Musukateller</a:t>
            </a:r>
            <a:endParaRPr lang="en-US" altLang="ja-JP" sz="1200" b="1" i="1" dirty="0">
              <a:solidFill>
                <a:srgbClr val="ED7D31">
                  <a:lumMod val="75000"/>
                </a:srgbClr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281280" y="3681860"/>
            <a:ext cx="1290739" cy="2341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ts val="1050"/>
              </a:lnSpc>
            </a:pPr>
            <a:r>
              <a:rPr lang="en-US" altLang="ja-JP" sz="1200" b="1" i="1" dirty="0">
                <a:solidFill>
                  <a:srgbClr val="CC339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Kerner Sparkling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-1651756" y="3995595"/>
            <a:ext cx="1184941" cy="224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ts val="1000"/>
              </a:lnSpc>
            </a:pPr>
            <a:r>
              <a:rPr lang="en-US" altLang="ja-JP" sz="1200" b="1" i="1" dirty="0">
                <a:solidFill>
                  <a:srgbClr val="CC339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Pinot Gris</a:t>
            </a:r>
            <a:r>
              <a:rPr lang="ja-JP" altLang="en-US" sz="1200" b="1" i="1" dirty="0">
                <a:solidFill>
                  <a:srgbClr val="CC339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1200" b="1" i="1" dirty="0">
                <a:solidFill>
                  <a:srgbClr val="CC339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2019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-1882834" y="2985611"/>
            <a:ext cx="1415772" cy="2282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ja-JP" sz="1200" b="1" i="1" dirty="0">
                <a:solidFill>
                  <a:srgbClr val="CC339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Musukateller 2020 </a:t>
            </a:r>
            <a:endParaRPr lang="en-US" altLang="ja-JP" sz="1200" dirty="0">
              <a:solidFill>
                <a:srgbClr val="C00000"/>
              </a:solidFill>
              <a:latin typeface="Calibri" panose="020F050202020403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371849" y="7636409"/>
            <a:ext cx="984565" cy="224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1000"/>
              </a:lnSpc>
            </a:pPr>
            <a:r>
              <a:rPr lang="en-US" altLang="ja-JP" sz="1200" b="1" i="1" dirty="0" err="1">
                <a:solidFill>
                  <a:srgbClr val="CC339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Acolon</a:t>
            </a:r>
            <a:r>
              <a:rPr lang="en-US" altLang="ja-JP" sz="1200" b="1" i="1" dirty="0">
                <a:solidFill>
                  <a:srgbClr val="CC339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2018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-2035120" y="5371387"/>
            <a:ext cx="1545616" cy="224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ts val="1000"/>
              </a:lnSpc>
            </a:pPr>
            <a:r>
              <a:rPr lang="en-US" altLang="ja-JP" sz="1200" b="1" i="1" dirty="0">
                <a:solidFill>
                  <a:srgbClr val="CC339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Cuv</a:t>
            </a:r>
            <a:r>
              <a:rPr lang="en-US" sz="1200" b="1" i="1" dirty="0">
                <a:solidFill>
                  <a:srgbClr val="CC3399"/>
                </a:solidFill>
                <a:effectLst/>
                <a:latin typeface="Times New Roman" panose="02020603050405020304" pitchFamily="18" charset="0"/>
                <a:ea typeface="Yu Gothic" panose="020B0400000000000000" pitchFamily="50" charset="-128"/>
                <a:cs typeface="Times New Roman" panose="02020603050405020304" pitchFamily="18" charset="0"/>
              </a:rPr>
              <a:t>é</a:t>
            </a:r>
            <a:r>
              <a:rPr lang="en-US" altLang="ja-JP" sz="1200" b="1" i="1" dirty="0">
                <a:solidFill>
                  <a:srgbClr val="CC339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e Cabernet 2018</a:t>
            </a:r>
          </a:p>
        </p:txBody>
      </p:sp>
      <p:sp>
        <p:nvSpPr>
          <p:cNvPr id="13" name="正方形/長方形 3">
            <a:extLst>
              <a:ext uri="{FF2B5EF4-FFF2-40B4-BE49-F238E27FC236}">
                <a16:creationId xmlns:a16="http://schemas.microsoft.com/office/drawing/2014/main" id="{65A03D4C-CCD0-4F40-92F4-9CEDB1DC1A1C}"/>
              </a:ext>
            </a:extLst>
          </p:cNvPr>
          <p:cNvSpPr/>
          <p:nvPr/>
        </p:nvSpPr>
        <p:spPr>
          <a:xfrm>
            <a:off x="3262846" y="6828939"/>
            <a:ext cx="1202573" cy="224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ts val="1000"/>
              </a:lnSpc>
            </a:pPr>
            <a:r>
              <a:rPr lang="en-US" altLang="ja-JP" sz="1200" b="1" i="1" dirty="0">
                <a:solidFill>
                  <a:srgbClr val="CC339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Pinot Noir</a:t>
            </a:r>
            <a:r>
              <a:rPr lang="ja-JP" altLang="en-US" sz="1200" b="1" i="1" dirty="0">
                <a:solidFill>
                  <a:srgbClr val="CC339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1200" b="1" i="1" dirty="0">
                <a:solidFill>
                  <a:srgbClr val="CC339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2019</a:t>
            </a:r>
          </a:p>
        </p:txBody>
      </p:sp>
      <p:sp>
        <p:nvSpPr>
          <p:cNvPr id="14" name="正方形/長方形 11">
            <a:extLst>
              <a:ext uri="{FF2B5EF4-FFF2-40B4-BE49-F238E27FC236}">
                <a16:creationId xmlns:a16="http://schemas.microsoft.com/office/drawing/2014/main" id="{4A0B6255-7728-4557-BE29-A579C90D738C}"/>
              </a:ext>
            </a:extLst>
          </p:cNvPr>
          <p:cNvSpPr/>
          <p:nvPr/>
        </p:nvSpPr>
        <p:spPr>
          <a:xfrm>
            <a:off x="3201932" y="5924152"/>
            <a:ext cx="1324402" cy="224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ts val="1000"/>
              </a:lnSpc>
            </a:pPr>
            <a:r>
              <a:rPr lang="en-US" altLang="ja-JP" sz="1200" b="1" i="1" dirty="0">
                <a:solidFill>
                  <a:srgbClr val="CC339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Chardonnay 2018</a:t>
            </a:r>
          </a:p>
        </p:txBody>
      </p:sp>
      <p:sp>
        <p:nvSpPr>
          <p:cNvPr id="15" name="正方形/長方形 7">
            <a:extLst>
              <a:ext uri="{FF2B5EF4-FFF2-40B4-BE49-F238E27FC236}">
                <a16:creationId xmlns:a16="http://schemas.microsoft.com/office/drawing/2014/main" id="{73F026C4-7177-4724-990C-3707C1D4B687}"/>
              </a:ext>
            </a:extLst>
          </p:cNvPr>
          <p:cNvSpPr/>
          <p:nvPr/>
        </p:nvSpPr>
        <p:spPr>
          <a:xfrm>
            <a:off x="3156247" y="5117702"/>
            <a:ext cx="1415772" cy="2282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ja-JP" sz="1200" b="1" i="1" dirty="0">
                <a:solidFill>
                  <a:srgbClr val="CC339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Musukateller 2020 </a:t>
            </a:r>
            <a:endParaRPr lang="en-US" altLang="ja-JP" sz="1200" dirty="0">
              <a:solidFill>
                <a:srgbClr val="C00000"/>
              </a:solidFill>
              <a:latin typeface="Calibri" panose="020F050202020403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6" name="正方形/長方形 2">
            <a:extLst>
              <a:ext uri="{FF2B5EF4-FFF2-40B4-BE49-F238E27FC236}">
                <a16:creationId xmlns:a16="http://schemas.microsoft.com/office/drawing/2014/main" id="{13639DBD-3ECD-433C-9E6D-12E817F6B422}"/>
              </a:ext>
            </a:extLst>
          </p:cNvPr>
          <p:cNvSpPr/>
          <p:nvPr/>
        </p:nvSpPr>
        <p:spPr>
          <a:xfrm>
            <a:off x="-2056205" y="4516696"/>
            <a:ext cx="1290739" cy="2341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ts val="1050"/>
              </a:lnSpc>
            </a:pPr>
            <a:r>
              <a:rPr lang="en-US" altLang="ja-JP" sz="1200" b="1" i="1" dirty="0">
                <a:solidFill>
                  <a:srgbClr val="CC339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Kerner Sparkling</a:t>
            </a:r>
          </a:p>
        </p:txBody>
      </p:sp>
    </p:spTree>
    <p:extLst>
      <p:ext uri="{BB962C8B-B14F-4D97-AF65-F5344CB8AC3E}">
        <p14:creationId xmlns:p14="http://schemas.microsoft.com/office/powerpoint/2010/main" val="884087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1712233" y="2340601"/>
            <a:ext cx="4164692" cy="8330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ts val="1050"/>
              </a:lnSpc>
            </a:pPr>
            <a:r>
              <a:rPr lang="it-IT" altLang="ja-JP" sz="2800" b="1" i="1" dirty="0">
                <a:solidFill>
                  <a:srgbClr val="3E1B59"/>
                </a:solidFill>
                <a:latin typeface="Monotype Corsiva" panose="03010101010201010101" pitchFamily="66" charset="0"/>
                <a:ea typeface="ＭＳ 明朝" panose="02020609040205080304" pitchFamily="17" charset="-128"/>
                <a:cs typeface="Times New Roman" panose="02020603050405020304" pitchFamily="18" charset="0"/>
              </a:rPr>
              <a:t>Wine</a:t>
            </a:r>
            <a:r>
              <a:rPr lang="en-US" altLang="ja-JP" sz="2800" b="1" i="1" dirty="0">
                <a:solidFill>
                  <a:srgbClr val="3E1B59"/>
                </a:solidFill>
                <a:latin typeface="Monotype Corsiva" panose="03010101010201010101" pitchFamily="66" charset="0"/>
                <a:ea typeface="ＭＳ 明朝" panose="02020609040205080304" pitchFamily="17" charset="-128"/>
                <a:cs typeface="Times New Roman" panose="02020603050405020304" pitchFamily="18" charset="0"/>
              </a:rPr>
              <a:t>maker’s</a:t>
            </a:r>
            <a:r>
              <a:rPr lang="it-IT" altLang="ja-JP" sz="2800" b="1" i="1" dirty="0">
                <a:solidFill>
                  <a:srgbClr val="3E1B59"/>
                </a:solidFill>
                <a:latin typeface="Monotype Corsiva" panose="03010101010201010101" pitchFamily="66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Dinner</a:t>
            </a:r>
            <a:endParaRPr lang="ja-JP" altLang="ja-JP" sz="2800" dirty="0">
              <a:solidFill>
                <a:srgbClr val="3E1B59"/>
              </a:solidFill>
              <a:latin typeface="Calibri" panose="020F050202020403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</a:pPr>
            <a:r>
              <a:rPr lang="it-IT" altLang="ja-JP" sz="1050" i="1" dirty="0">
                <a:solidFill>
                  <a:srgbClr val="3E1B59"/>
                </a:solidFill>
                <a:latin typeface="Monotype Corsiva" panose="03010101010201010101" pitchFamily="66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1050" dirty="0">
              <a:solidFill>
                <a:srgbClr val="3E1B59"/>
              </a:solidFill>
              <a:latin typeface="Calibri" panose="020F050202020403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en-US" altLang="ja-JP" sz="120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Chef </a:t>
            </a:r>
            <a:r>
              <a:rPr lang="ja-JP" altLang="en-US" sz="120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1200" i="1" dirty="0" err="1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KazuroTakanashi`s</a:t>
            </a:r>
            <a:r>
              <a:rPr lang="en-US" altLang="ja-JP" sz="120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Menu paired with </a:t>
            </a:r>
            <a:r>
              <a:rPr lang="en-US" altLang="ja-JP" sz="1200" i="1" dirty="0" err="1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Occi</a:t>
            </a:r>
            <a:r>
              <a:rPr lang="en-US" altLang="ja-JP" sz="120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Gabi wine</a:t>
            </a:r>
            <a:r>
              <a:rPr lang="ja-JP" altLang="en-US" sz="120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endParaRPr lang="en-US" altLang="ja-JP" sz="1200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00"/>
              </a:lnSpc>
              <a:spcAft>
                <a:spcPts val="0"/>
              </a:spcAft>
            </a:pPr>
            <a:endParaRPr lang="en-US" altLang="ja-JP" sz="1200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en-US" altLang="ja-JP" sz="120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September</a:t>
            </a:r>
            <a:r>
              <a:rPr lang="ja-JP" altLang="en-US" sz="120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120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2021 Edition – Shrimp &amp; Scallop Theme</a:t>
            </a:r>
            <a:endParaRPr lang="ja-JP" altLang="ja-JP" sz="1200" dirty="0">
              <a:solidFill>
                <a:srgbClr val="3E1B59"/>
              </a:solidFill>
              <a:latin typeface="Calibri" panose="020F050202020403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it-IT" altLang="ja-JP" sz="1050" i="1" dirty="0">
                <a:solidFill>
                  <a:srgbClr val="3E1B59"/>
                </a:solidFill>
                <a:latin typeface="Monotype Corsiva" panose="03010101010201010101" pitchFamily="66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en-US" altLang="ja-JP" sz="1050" dirty="0">
              <a:solidFill>
                <a:srgbClr val="3E1B59"/>
              </a:solidFill>
              <a:latin typeface="Calibri" panose="020F050202020403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00"/>
              </a:lnSpc>
              <a:spcAft>
                <a:spcPts val="0"/>
              </a:spcAft>
            </a:pPr>
            <a:endParaRPr lang="ja-JP" altLang="ja-JP" sz="1200" dirty="0">
              <a:solidFill>
                <a:srgbClr val="3E1B59"/>
              </a:solidFill>
              <a:latin typeface="Calibri" panose="020F050202020403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00"/>
              </a:lnSpc>
            </a:pPr>
            <a:r>
              <a:rPr lang="en-US" altLang="ja-JP" sz="1200" b="1" i="1" dirty="0">
                <a:solidFill>
                  <a:srgbClr val="3E1B59"/>
                </a:solidFill>
                <a:latin typeface="Monotype Corsiva" panose="03010101010201010101" pitchFamily="66" charset="0"/>
                <a:ea typeface="ＭＳ 明朝" panose="02020609040205080304" pitchFamily="17" charset="-128"/>
                <a:cs typeface="Times New Roman" panose="02020603050405020304" pitchFamily="18" charset="0"/>
              </a:rPr>
              <a:t>Menu</a:t>
            </a:r>
            <a:endParaRPr lang="en-US" altLang="ja-JP" sz="1200" dirty="0">
              <a:solidFill>
                <a:srgbClr val="3E1B59"/>
              </a:solidFill>
              <a:latin typeface="Calibri" panose="020F050202020403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00"/>
              </a:lnSpc>
              <a:spcAft>
                <a:spcPts val="0"/>
              </a:spcAft>
            </a:pPr>
            <a:endParaRPr lang="en-US" altLang="ja-JP" sz="1050" dirty="0">
              <a:solidFill>
                <a:srgbClr val="3E1B59"/>
              </a:solidFill>
              <a:latin typeface="Calibri" panose="020F050202020403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algn="ctr">
              <a:lnSpc>
                <a:spcPts val="1050"/>
              </a:lnSpc>
            </a:pPr>
            <a:endParaRPr lang="en-US" altLang="ja-JP" sz="1050" b="1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algn="ctr">
              <a:lnSpc>
                <a:spcPts val="1050"/>
              </a:lnSpc>
            </a:pPr>
            <a:endParaRPr lang="en-US" altLang="ja-JP" sz="1050" b="1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algn="ctr">
              <a:lnSpc>
                <a:spcPts val="1050"/>
              </a:lnSpc>
            </a:pPr>
            <a:r>
              <a:rPr lang="en-US" altLang="ja-JP" sz="1050" b="1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Welcome food</a:t>
            </a:r>
          </a:p>
          <a:p>
            <a:pPr lvl="0" algn="ctr">
              <a:lnSpc>
                <a:spcPts val="1050"/>
              </a:lnSpc>
            </a:pPr>
            <a:endParaRPr lang="en-US" altLang="ja-JP" sz="1050" b="1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algn="ctr">
              <a:lnSpc>
                <a:spcPts val="1050"/>
              </a:lnSpc>
            </a:pPr>
            <a:r>
              <a:rPr lang="en-US" altLang="ja-JP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Scallop terrine / Hokkai shrimp pickles with yolk</a:t>
            </a:r>
          </a:p>
          <a:p>
            <a:pPr lvl="0" algn="ctr">
              <a:lnSpc>
                <a:spcPts val="1050"/>
              </a:lnSpc>
            </a:pPr>
            <a:endParaRPr lang="en-US" altLang="ja-JP" sz="1050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  <a:tabLst>
                <a:tab pos="3322955" algn="ctr"/>
                <a:tab pos="6099810" algn="l"/>
              </a:tabLst>
            </a:pPr>
            <a:endParaRPr lang="en-US" altLang="ja-JP" sz="1050" b="1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  <a:tabLst>
                <a:tab pos="3322955" algn="ctr"/>
                <a:tab pos="6099810" algn="l"/>
              </a:tabLst>
            </a:pPr>
            <a:r>
              <a:rPr lang="en-US" altLang="ja-JP" sz="1050" b="1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Appetizer</a:t>
            </a:r>
          </a:p>
          <a:p>
            <a:pPr algn="ctr">
              <a:lnSpc>
                <a:spcPts val="1050"/>
              </a:lnSpc>
              <a:spcAft>
                <a:spcPts val="0"/>
              </a:spcAft>
              <a:tabLst>
                <a:tab pos="3322955" algn="ctr"/>
                <a:tab pos="6099810" algn="l"/>
              </a:tabLst>
            </a:pPr>
            <a:endParaRPr lang="en-US" altLang="ja-JP" sz="1050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  <a:tabLst>
                <a:tab pos="3322955" algn="ctr"/>
                <a:tab pos="6099810" algn="l"/>
              </a:tabLst>
            </a:pPr>
            <a:r>
              <a:rPr lang="en-US" altLang="ja-JP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Fresh</a:t>
            </a:r>
            <a:r>
              <a:rPr lang="ja-JP" altLang="en-US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Spring</a:t>
            </a:r>
            <a:r>
              <a:rPr lang="ja-JP" altLang="en-US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Roll</a:t>
            </a:r>
            <a:r>
              <a:rPr lang="ja-JP" altLang="en-US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–</a:t>
            </a:r>
            <a:r>
              <a:rPr lang="ja-JP" altLang="en-US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Hokkai</a:t>
            </a:r>
            <a:r>
              <a:rPr lang="ja-JP" altLang="en-US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shrimp,</a:t>
            </a:r>
            <a:r>
              <a:rPr lang="ja-JP" altLang="en-US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scallop,</a:t>
            </a:r>
            <a:r>
              <a:rPr lang="ja-JP" altLang="en-US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cream</a:t>
            </a:r>
            <a:r>
              <a:rPr lang="ja-JP" altLang="en-US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cheese</a:t>
            </a:r>
            <a:r>
              <a:rPr lang="ja-JP" altLang="en-US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endParaRPr lang="en-US" altLang="ja-JP" sz="1050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  <a:tabLst>
                <a:tab pos="3322955" algn="ctr"/>
                <a:tab pos="6099810" algn="l"/>
              </a:tabLst>
            </a:pPr>
            <a:r>
              <a:rPr lang="en-US" altLang="ja-JP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w/</a:t>
            </a:r>
            <a:r>
              <a:rPr lang="ja-JP" altLang="en-US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sea</a:t>
            </a:r>
            <a:r>
              <a:rPr lang="ja-JP" altLang="en-US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urchin</a:t>
            </a:r>
            <a:r>
              <a:rPr lang="ja-JP" altLang="en-US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in</a:t>
            </a:r>
            <a:r>
              <a:rPr lang="ja-JP" altLang="en-US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jelly</a:t>
            </a:r>
          </a:p>
          <a:p>
            <a:pPr>
              <a:lnSpc>
                <a:spcPts val="1050"/>
              </a:lnSpc>
              <a:spcAft>
                <a:spcPts val="0"/>
              </a:spcAft>
            </a:pPr>
            <a:endParaRPr lang="en-US" altLang="ja-JP" sz="1200" dirty="0">
              <a:solidFill>
                <a:srgbClr val="3E1B59"/>
              </a:solidFill>
              <a:latin typeface="Calibri" panose="020F050202020403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</a:pPr>
            <a:endParaRPr lang="en-US" altLang="ja-JP" sz="1050" b="1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</a:pPr>
            <a:r>
              <a:rPr lang="en-US" altLang="ja-JP" sz="1050" b="1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Sashimi</a:t>
            </a:r>
          </a:p>
          <a:p>
            <a:pPr algn="ctr">
              <a:lnSpc>
                <a:spcPts val="1050"/>
              </a:lnSpc>
              <a:spcAft>
                <a:spcPts val="0"/>
              </a:spcAft>
            </a:pPr>
            <a:endParaRPr lang="en-US" altLang="ja-JP" sz="1050" b="1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</a:pPr>
            <a:r>
              <a:rPr lang="en-US" altLang="ja-JP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Fat greenling </a:t>
            </a:r>
            <a:r>
              <a:rPr lang="en-US" altLang="ja-JP" sz="1050" i="1" dirty="0" err="1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Kobujime</a:t>
            </a:r>
            <a:r>
              <a:rPr lang="en-US" altLang="ja-JP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(curing w/kombu kelp) </a:t>
            </a:r>
          </a:p>
          <a:p>
            <a:pPr algn="ctr">
              <a:lnSpc>
                <a:spcPts val="1050"/>
              </a:lnSpc>
              <a:spcAft>
                <a:spcPts val="0"/>
              </a:spcAft>
            </a:pPr>
            <a:r>
              <a:rPr lang="en-US" altLang="ja-JP" sz="1050" i="1" dirty="0" err="1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Botan</a:t>
            </a:r>
            <a:r>
              <a:rPr lang="en-US" altLang="ja-JP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 shrimp / Scallop</a:t>
            </a:r>
          </a:p>
          <a:p>
            <a:pPr algn="ctr">
              <a:lnSpc>
                <a:spcPts val="1050"/>
              </a:lnSpc>
              <a:spcAft>
                <a:spcPts val="0"/>
              </a:spcAft>
            </a:pPr>
            <a:endParaRPr lang="en-US" altLang="ja-JP" sz="1050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</a:pPr>
            <a:endParaRPr lang="en-US" altLang="ja-JP" sz="1050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</a:pPr>
            <a:r>
              <a:rPr lang="en-US" altLang="ja-JP" sz="1050" b="1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Grilled Dish</a:t>
            </a:r>
          </a:p>
          <a:p>
            <a:pPr algn="ctr">
              <a:lnSpc>
                <a:spcPts val="1050"/>
              </a:lnSpc>
              <a:spcAft>
                <a:spcPts val="0"/>
              </a:spcAft>
            </a:pPr>
            <a:endParaRPr lang="en-US" altLang="ja-JP" sz="1050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</a:pPr>
            <a:r>
              <a:rPr lang="en-US" altLang="ja-JP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Grilled</a:t>
            </a:r>
            <a:r>
              <a:rPr lang="ja-JP" altLang="en-US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soft-dried</a:t>
            </a:r>
            <a:r>
              <a:rPr lang="ja-JP" altLang="en-US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Kinki</a:t>
            </a:r>
            <a:r>
              <a:rPr lang="ja-JP" altLang="en-US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fish</a:t>
            </a:r>
          </a:p>
          <a:p>
            <a:pPr algn="ctr">
              <a:lnSpc>
                <a:spcPts val="1050"/>
              </a:lnSpc>
              <a:spcAft>
                <a:spcPts val="0"/>
              </a:spcAft>
            </a:pPr>
            <a:endParaRPr lang="en-US" altLang="ja-JP" sz="1050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</a:pPr>
            <a:endParaRPr lang="en-US" altLang="ja-JP" sz="1050" b="1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</a:pPr>
            <a:r>
              <a:rPr lang="en-US" altLang="ja-JP" sz="1050" b="1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Hot dish</a:t>
            </a:r>
          </a:p>
          <a:p>
            <a:pPr algn="ctr">
              <a:lnSpc>
                <a:spcPts val="1050"/>
              </a:lnSpc>
              <a:spcAft>
                <a:spcPts val="0"/>
              </a:spcAft>
            </a:pPr>
            <a:endParaRPr lang="en-US" altLang="ja-JP" sz="1050" b="1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</a:pPr>
            <a:r>
              <a:rPr lang="en-US" altLang="ja-JP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Seafood</a:t>
            </a:r>
            <a:r>
              <a:rPr lang="ja-JP" altLang="en-US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w/ koji hot pot</a:t>
            </a:r>
            <a:endParaRPr lang="en-US" altLang="ja-JP" sz="1200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</a:pPr>
            <a:r>
              <a:rPr lang="en-US" altLang="ja-JP" sz="120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ts val="1050"/>
              </a:lnSpc>
              <a:spcAft>
                <a:spcPts val="0"/>
              </a:spcAft>
            </a:pPr>
            <a:endParaRPr lang="en-US" altLang="ja-JP" sz="1050" b="1" i="1" dirty="0">
              <a:solidFill>
                <a:srgbClr val="3E1B59"/>
              </a:solidFill>
              <a:latin typeface="Calibri" panose="020F050202020403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</a:pPr>
            <a:r>
              <a:rPr lang="en-US" altLang="ja-JP" sz="1050" b="1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Rice</a:t>
            </a:r>
          </a:p>
          <a:p>
            <a:pPr algn="ctr">
              <a:lnSpc>
                <a:spcPts val="1050"/>
              </a:lnSpc>
              <a:spcAft>
                <a:spcPts val="0"/>
              </a:spcAft>
            </a:pPr>
            <a:endParaRPr lang="ja-JP" altLang="en-US" sz="1050" b="1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</a:pPr>
            <a:r>
              <a:rPr lang="en-US" altLang="ja-JP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White</a:t>
            </a:r>
            <a:r>
              <a:rPr lang="ja-JP" altLang="en-US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wine</a:t>
            </a:r>
            <a:r>
              <a:rPr lang="ja-JP" altLang="en-US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vinegar</a:t>
            </a:r>
            <a:r>
              <a:rPr lang="ja-JP" altLang="en-US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rice</a:t>
            </a:r>
            <a:r>
              <a:rPr lang="ja-JP" altLang="en-US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/</a:t>
            </a:r>
            <a:r>
              <a:rPr lang="ja-JP" altLang="en-US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sushi 5 pieces / shrimp tempura roll</a:t>
            </a:r>
          </a:p>
          <a:p>
            <a:pPr algn="ctr">
              <a:lnSpc>
                <a:spcPts val="1050"/>
              </a:lnSpc>
              <a:spcAft>
                <a:spcPts val="0"/>
              </a:spcAft>
            </a:pPr>
            <a:endParaRPr lang="en-US" altLang="ja-JP" sz="1050" i="1" dirty="0">
              <a:solidFill>
                <a:srgbClr val="3E1B59"/>
              </a:solidFill>
              <a:latin typeface="Calibri" panose="020F050202020403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</a:pPr>
            <a:endParaRPr lang="en-US" altLang="ja-JP" sz="1050" b="1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</a:pPr>
            <a:r>
              <a:rPr lang="en-US" altLang="ja-JP" sz="1050" b="1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Soup</a:t>
            </a:r>
          </a:p>
          <a:p>
            <a:pPr algn="ctr">
              <a:lnSpc>
                <a:spcPts val="1050"/>
              </a:lnSpc>
            </a:pPr>
            <a:endParaRPr lang="en-US" altLang="ja-JP" sz="1050" b="1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</a:pPr>
            <a:r>
              <a:rPr lang="en-US" altLang="ja-JP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White shellfish soup</a:t>
            </a:r>
          </a:p>
          <a:p>
            <a:pPr algn="ctr">
              <a:lnSpc>
                <a:spcPts val="1050"/>
              </a:lnSpc>
            </a:pPr>
            <a:endParaRPr lang="en-US" altLang="ja-JP" sz="1050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</a:pPr>
            <a:r>
              <a:rPr lang="en-US" altLang="ja-JP" sz="1050" b="1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Dessert</a:t>
            </a:r>
          </a:p>
          <a:p>
            <a:pPr algn="ctr">
              <a:lnSpc>
                <a:spcPts val="1050"/>
              </a:lnSpc>
            </a:pPr>
            <a:endParaRPr lang="en-US" altLang="ja-JP" sz="1050" b="1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</a:pPr>
            <a:r>
              <a:rPr lang="en-US" altLang="ja-JP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Red melon w/ wine jelly</a:t>
            </a:r>
          </a:p>
          <a:p>
            <a:pPr algn="ctr">
              <a:lnSpc>
                <a:spcPts val="1050"/>
              </a:lnSpc>
              <a:spcAft>
                <a:spcPts val="0"/>
              </a:spcAft>
            </a:pPr>
            <a:endParaRPr lang="en-US" altLang="ja-JP" sz="1050" b="1" i="1" dirty="0">
              <a:solidFill>
                <a:srgbClr val="3E1B59"/>
              </a:solidFill>
              <a:latin typeface="Calibri" panose="020F050202020403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</a:pPr>
            <a:endParaRPr lang="en-US" altLang="ja-JP" sz="1050" b="1" i="1" dirty="0">
              <a:solidFill>
                <a:srgbClr val="3E1B59"/>
              </a:solidFill>
              <a:latin typeface="Calibri" panose="020F050202020403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</a:pPr>
            <a:endParaRPr lang="ja-JP" altLang="en-US" sz="1050" i="1" dirty="0">
              <a:solidFill>
                <a:srgbClr val="3E1B59"/>
              </a:solidFill>
              <a:latin typeface="Calibri" panose="020F050202020403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</a:pPr>
            <a:endParaRPr lang="en-US" altLang="ja-JP" sz="1200" dirty="0">
              <a:solidFill>
                <a:srgbClr val="3E1B59"/>
              </a:solidFill>
              <a:latin typeface="Calibri" panose="020F050202020403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</a:pPr>
            <a:endParaRPr lang="en-US" altLang="ja-JP" sz="1050" i="1" dirty="0">
              <a:solidFill>
                <a:srgbClr val="3E1B59"/>
              </a:solidFill>
              <a:latin typeface="Calibri" panose="020F050202020403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</a:pPr>
            <a:r>
              <a:rPr lang="en-US" altLang="ja-JP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Coffee</a:t>
            </a:r>
            <a:r>
              <a:rPr lang="ja-JP" altLang="en-US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or</a:t>
            </a:r>
            <a:r>
              <a:rPr lang="ja-JP" altLang="en-US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1050" i="1" dirty="0">
                <a:solidFill>
                  <a:srgbClr val="3E1B5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Tea</a:t>
            </a:r>
            <a:endParaRPr lang="ja-JP" altLang="ja-JP" sz="1050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</a:pPr>
            <a:endParaRPr lang="en-US" altLang="ja-JP" sz="1200" b="1" i="1" dirty="0">
              <a:solidFill>
                <a:srgbClr val="3E1B59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050"/>
              </a:lnSpc>
              <a:spcAft>
                <a:spcPts val="0"/>
              </a:spcAft>
            </a:pPr>
            <a:endParaRPr lang="ja-JP" altLang="ja-JP" sz="1200" dirty="0">
              <a:solidFill>
                <a:srgbClr val="3E1B59"/>
              </a:solidFill>
              <a:effectLst/>
              <a:latin typeface="Calibri" panose="020F050202020403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4819" y="743027"/>
            <a:ext cx="1147666" cy="917336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2444" y="641034"/>
            <a:ext cx="1121321" cy="1121321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-2948410" y="1014463"/>
            <a:ext cx="3778250" cy="37446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ts val="1050"/>
              </a:lnSpc>
            </a:pPr>
            <a:endParaRPr lang="en-US" altLang="ja-JP" sz="1200" i="1" dirty="0">
              <a:solidFill>
                <a:srgbClr val="70AD47">
                  <a:lumMod val="50000"/>
                </a:srgbClr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algn="ctr">
              <a:lnSpc>
                <a:spcPts val="1050"/>
              </a:lnSpc>
            </a:pPr>
            <a:r>
              <a:rPr lang="en-US" altLang="ja-JP" sz="1200" b="1" i="1" dirty="0" err="1">
                <a:solidFill>
                  <a:srgbClr val="ED7D31">
                    <a:lumMod val="75000"/>
                  </a:srgbClr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Musukateller</a:t>
            </a:r>
            <a:endParaRPr lang="en-US" altLang="ja-JP" sz="1200" b="1" i="1" dirty="0">
              <a:solidFill>
                <a:srgbClr val="ED7D31">
                  <a:lumMod val="75000"/>
                </a:srgbClr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-2066964" y="3450262"/>
            <a:ext cx="1393330" cy="2333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ts val="1050"/>
              </a:lnSpc>
            </a:pPr>
            <a:r>
              <a:rPr lang="en-US" altLang="ja-JP" sz="1200" b="1" i="1" dirty="0">
                <a:solidFill>
                  <a:srgbClr val="CC339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Bacchus Sparkling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-1767171" y="2972000"/>
            <a:ext cx="1184941" cy="224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ts val="1000"/>
              </a:lnSpc>
            </a:pPr>
            <a:r>
              <a:rPr lang="en-US" altLang="ja-JP" sz="1200" b="1" i="1" dirty="0">
                <a:solidFill>
                  <a:srgbClr val="CC339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Pinot Gris</a:t>
            </a:r>
            <a:r>
              <a:rPr lang="ja-JP" altLang="en-US" sz="1200" b="1" i="1" dirty="0">
                <a:solidFill>
                  <a:srgbClr val="CC339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1200" b="1" i="1" dirty="0">
                <a:solidFill>
                  <a:srgbClr val="CC339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2019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-1767171" y="2002972"/>
            <a:ext cx="1415772" cy="2282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ja-JP" sz="1200" b="1" i="1" dirty="0">
                <a:solidFill>
                  <a:srgbClr val="CC339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Musukateller 2020 </a:t>
            </a:r>
            <a:endParaRPr lang="en-US" altLang="ja-JP" sz="1200" dirty="0">
              <a:solidFill>
                <a:srgbClr val="C00000"/>
              </a:solidFill>
              <a:latin typeface="Calibri" panose="020F050202020403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-1446442" y="3937373"/>
            <a:ext cx="984565" cy="224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ts val="1000"/>
              </a:lnSpc>
            </a:pPr>
            <a:r>
              <a:rPr lang="en-US" altLang="ja-JP" sz="1200" b="1" i="1" dirty="0" err="1">
                <a:solidFill>
                  <a:srgbClr val="CC339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Acolon</a:t>
            </a:r>
            <a:r>
              <a:rPr lang="en-US" altLang="ja-JP" sz="1200" b="1" i="1" dirty="0">
                <a:solidFill>
                  <a:srgbClr val="CC339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2018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-2318312" y="5033338"/>
            <a:ext cx="1545616" cy="224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ts val="1000"/>
              </a:lnSpc>
            </a:pPr>
            <a:r>
              <a:rPr lang="en-US" altLang="ja-JP" sz="1200" b="1" i="1" dirty="0">
                <a:solidFill>
                  <a:srgbClr val="CC339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Cuv</a:t>
            </a:r>
            <a:r>
              <a:rPr lang="en-US" sz="1200" b="1" i="1" dirty="0">
                <a:solidFill>
                  <a:srgbClr val="CC3399"/>
                </a:solidFill>
                <a:effectLst/>
                <a:latin typeface="Times New Roman" panose="02020603050405020304" pitchFamily="18" charset="0"/>
                <a:ea typeface="Yu Gothic" panose="020B0400000000000000" pitchFamily="50" charset="-128"/>
                <a:cs typeface="Times New Roman" panose="02020603050405020304" pitchFamily="18" charset="0"/>
              </a:rPr>
              <a:t>é</a:t>
            </a:r>
            <a:r>
              <a:rPr lang="en-US" altLang="ja-JP" sz="1200" b="1" i="1" dirty="0">
                <a:solidFill>
                  <a:srgbClr val="CC339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e Cabernet 2018</a:t>
            </a:r>
          </a:p>
        </p:txBody>
      </p:sp>
      <p:sp>
        <p:nvSpPr>
          <p:cNvPr id="13" name="正方形/長方形 2">
            <a:extLst>
              <a:ext uri="{FF2B5EF4-FFF2-40B4-BE49-F238E27FC236}">
                <a16:creationId xmlns:a16="http://schemas.microsoft.com/office/drawing/2014/main" id="{7B75A99F-8919-40D4-B4DD-D636E84FF1EE}"/>
              </a:ext>
            </a:extLst>
          </p:cNvPr>
          <p:cNvSpPr/>
          <p:nvPr/>
        </p:nvSpPr>
        <p:spPr>
          <a:xfrm>
            <a:off x="3134467" y="3505792"/>
            <a:ext cx="1290739" cy="2341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ts val="1050"/>
              </a:lnSpc>
            </a:pPr>
            <a:r>
              <a:rPr lang="en-US" altLang="ja-JP" sz="1200" b="1" i="1" dirty="0">
                <a:solidFill>
                  <a:srgbClr val="CC339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Kerner Sparkling</a:t>
            </a:r>
          </a:p>
        </p:txBody>
      </p:sp>
      <p:sp>
        <p:nvSpPr>
          <p:cNvPr id="14" name="正方形/長方形 7">
            <a:extLst>
              <a:ext uri="{FF2B5EF4-FFF2-40B4-BE49-F238E27FC236}">
                <a16:creationId xmlns:a16="http://schemas.microsoft.com/office/drawing/2014/main" id="{8C02CAED-EFD9-447B-8220-90FE1C9E9216}"/>
              </a:ext>
            </a:extLst>
          </p:cNvPr>
          <p:cNvSpPr/>
          <p:nvPr/>
        </p:nvSpPr>
        <p:spPr>
          <a:xfrm>
            <a:off x="3104810" y="5073714"/>
            <a:ext cx="1415772" cy="2282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ja-JP" sz="1200" b="1" i="1" dirty="0">
                <a:solidFill>
                  <a:srgbClr val="CC339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Musukateller 2020 </a:t>
            </a:r>
            <a:endParaRPr lang="en-US" altLang="ja-JP" sz="1200" dirty="0">
              <a:solidFill>
                <a:srgbClr val="C00000"/>
              </a:solidFill>
              <a:latin typeface="Calibri" panose="020F050202020403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5" name="正方形/長方形 11">
            <a:extLst>
              <a:ext uri="{FF2B5EF4-FFF2-40B4-BE49-F238E27FC236}">
                <a16:creationId xmlns:a16="http://schemas.microsoft.com/office/drawing/2014/main" id="{C0BE8042-4349-4756-887F-F93EB6F90567}"/>
              </a:ext>
            </a:extLst>
          </p:cNvPr>
          <p:cNvSpPr/>
          <p:nvPr/>
        </p:nvSpPr>
        <p:spPr>
          <a:xfrm>
            <a:off x="3196180" y="5903055"/>
            <a:ext cx="1324402" cy="224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ts val="1000"/>
              </a:lnSpc>
            </a:pPr>
            <a:r>
              <a:rPr lang="en-US" altLang="ja-JP" sz="1200" b="1" i="1" dirty="0">
                <a:solidFill>
                  <a:srgbClr val="CC339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Chardonnay 2018</a:t>
            </a:r>
          </a:p>
        </p:txBody>
      </p:sp>
      <p:sp>
        <p:nvSpPr>
          <p:cNvPr id="16" name="正方形/長方形 3">
            <a:extLst>
              <a:ext uri="{FF2B5EF4-FFF2-40B4-BE49-F238E27FC236}">
                <a16:creationId xmlns:a16="http://schemas.microsoft.com/office/drawing/2014/main" id="{13DF5E8B-2572-4F9A-83E6-C9B6DCDD7FB6}"/>
              </a:ext>
            </a:extLst>
          </p:cNvPr>
          <p:cNvSpPr/>
          <p:nvPr/>
        </p:nvSpPr>
        <p:spPr>
          <a:xfrm>
            <a:off x="3257092" y="6627566"/>
            <a:ext cx="1202573" cy="224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ts val="1000"/>
              </a:lnSpc>
            </a:pPr>
            <a:r>
              <a:rPr lang="en-US" altLang="ja-JP" sz="1200" b="1" i="1" dirty="0">
                <a:solidFill>
                  <a:srgbClr val="CC339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Pinot Noir</a:t>
            </a:r>
            <a:r>
              <a:rPr lang="ja-JP" altLang="en-US" sz="1200" b="1" i="1" dirty="0">
                <a:solidFill>
                  <a:srgbClr val="CC339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1200" b="1" i="1" dirty="0">
                <a:solidFill>
                  <a:srgbClr val="CC339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2019</a:t>
            </a:r>
          </a:p>
        </p:txBody>
      </p:sp>
      <p:sp>
        <p:nvSpPr>
          <p:cNvPr id="17" name="正方形/長方形 8">
            <a:extLst>
              <a:ext uri="{FF2B5EF4-FFF2-40B4-BE49-F238E27FC236}">
                <a16:creationId xmlns:a16="http://schemas.microsoft.com/office/drawing/2014/main" id="{37F545AD-D464-4BFC-88F9-E5B24A3B3F14}"/>
              </a:ext>
            </a:extLst>
          </p:cNvPr>
          <p:cNvSpPr/>
          <p:nvPr/>
        </p:nvSpPr>
        <p:spPr>
          <a:xfrm>
            <a:off x="3366097" y="7304508"/>
            <a:ext cx="984565" cy="224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1000"/>
              </a:lnSpc>
            </a:pPr>
            <a:r>
              <a:rPr lang="en-US" altLang="ja-JP" sz="1200" b="1" i="1" dirty="0" err="1">
                <a:solidFill>
                  <a:srgbClr val="CC339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Acolon</a:t>
            </a:r>
            <a:r>
              <a:rPr lang="en-US" altLang="ja-JP" sz="1200" b="1" i="1" dirty="0">
                <a:solidFill>
                  <a:srgbClr val="CC3399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2018</a:t>
            </a:r>
          </a:p>
        </p:txBody>
      </p:sp>
    </p:spTree>
    <p:extLst>
      <p:ext uri="{BB962C8B-B14F-4D97-AF65-F5344CB8AC3E}">
        <p14:creationId xmlns:p14="http://schemas.microsoft.com/office/powerpoint/2010/main" val="3199232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89AB0C36CB754BB5E954EE1153E06C" ma:contentTypeVersion="13" ma:contentTypeDescription="Create a new document." ma:contentTypeScope="" ma:versionID="f9a80ba45455e1d67c4fef62771e39aa">
  <xsd:schema xmlns:xsd="http://www.w3.org/2001/XMLSchema" xmlns:xs="http://www.w3.org/2001/XMLSchema" xmlns:p="http://schemas.microsoft.com/office/2006/metadata/properties" xmlns:ns2="fcaaab91-5311-49b6-b85b-287382280f9e" xmlns:ns3="1f30f4af-1737-4bb8-aba4-1b4105274569" targetNamespace="http://schemas.microsoft.com/office/2006/metadata/properties" ma:root="true" ma:fieldsID="9b42d6f493659f5639a01c84c652f844" ns2:_="" ns3:_="">
    <xsd:import namespace="fcaaab91-5311-49b6-b85b-287382280f9e"/>
    <xsd:import namespace="1f30f4af-1737-4bb8-aba4-1b410527456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aaab91-5311-49b6-b85b-287382280f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30f4af-1737-4bb8-aba4-1b410527456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2E8C84-C9B8-418C-8107-0E231842E7A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BA7BD7A-9168-4125-AD99-3CDBBF7A4FF2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1f30f4af-1737-4bb8-aba4-1b4105274569"/>
    <ds:schemaRef ds:uri="fcaaab91-5311-49b6-b85b-287382280f9e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C9F56B1-937C-432B-B2CE-90BCC892E7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aaab91-5311-49b6-b85b-287382280f9e"/>
    <ds:schemaRef ds:uri="1f30f4af-1737-4bb8-aba4-1b41052745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2132</TotalTime>
  <Words>251</Words>
  <Application>Microsoft Office PowerPoint</Application>
  <PresentationFormat>Custom</PresentationFormat>
  <Paragraphs>138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Monotype Corsiva</vt:lpstr>
      <vt:lpstr>Times New Roman</vt:lpstr>
      <vt:lpstr>Office テーマ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カラー</dc:title>
  <dc:creator>Oketani, Kenkichi</dc:creator>
  <cp:lastModifiedBy>Hayashi Kentaro</cp:lastModifiedBy>
  <cp:revision>81</cp:revision>
  <cp:lastPrinted>2021-09-13T04:54:42Z</cp:lastPrinted>
  <dcterms:created xsi:type="dcterms:W3CDTF">2017-03-16T09:23:24Z</dcterms:created>
  <dcterms:modified xsi:type="dcterms:W3CDTF">2021-09-13T04:55:15Z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0x0101006389AB0C36CB754BB5E954EE1153E06C</vt:lpwstr>
  </property>
</Properties>
</file>